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</p:sldMasterIdLst>
  <p:sldIdLst>
    <p:sldId id="256" r:id="rId2"/>
    <p:sldId id="257" r:id="rId3"/>
    <p:sldId id="258" r:id="rId4"/>
    <p:sldId id="277" r:id="rId5"/>
    <p:sldId id="279" r:id="rId6"/>
    <p:sldId id="278" r:id="rId7"/>
    <p:sldId id="281" r:id="rId8"/>
    <p:sldId id="282" r:id="rId9"/>
    <p:sldId id="28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54"/>
  </p:normalViewPr>
  <p:slideViewPr>
    <p:cSldViewPr snapToGrid="0" snapToObjects="1">
      <p:cViewPr varScale="1">
        <p:scale>
          <a:sx n="108" d="100"/>
          <a:sy n="108" d="100"/>
        </p:scale>
        <p:origin x="4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D62726E-379B-B349-9EED-81ED093FA806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12000">
              <a:schemeClr val="bg2">
                <a:shade val="100000"/>
                <a:hueMod val="100000"/>
                <a:satMod val="110000"/>
                <a:lumMod val="130000"/>
              </a:schemeClr>
            </a:gs>
            <a:gs pos="51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2058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Georgia" charset="0"/>
          <a:ea typeface="Georgia" charset="0"/>
          <a:cs typeface="Georgia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Georgia" charset="0"/>
          <a:ea typeface="Georgia" charset="0"/>
          <a:cs typeface="Georgia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Georgia" charset="0"/>
          <a:ea typeface="Georgia" charset="0"/>
          <a:cs typeface="Georgia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Georgia" charset="0"/>
          <a:ea typeface="Georgia" charset="0"/>
          <a:cs typeface="Georgia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ontrib.scikit-learn.org/imbalanced-learn/stable/index.html" TargetMode="External"/><Relationship Id="rId3" Type="http://schemas.openxmlformats.org/officeDocument/2006/relationships/hyperlink" Target="NUL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Predicting Future</a:t>
            </a:r>
            <a:br>
              <a:rPr lang="en-US" dirty="0" smtClean="0">
                <a:latin typeface="Georgia" charset="0"/>
                <a:ea typeface="Georgia" charset="0"/>
                <a:cs typeface="Georgia" charset="0"/>
              </a:rPr>
            </a:br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NFL Hall of Famers</a:t>
            </a:r>
            <a:endParaRPr lang="en-US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By: </a:t>
            </a:r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Sam</a:t>
            </a:r>
            <a:r>
              <a:rPr lang="en-US" sz="3600" dirty="0" smtClean="0"/>
              <a:t> </a:t>
            </a:r>
            <a:r>
              <a:rPr lang="en-US" sz="3600" dirty="0" err="1" smtClean="0"/>
              <a:t>Binenfeld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61933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Introduction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What is the goal of this project?</a:t>
            </a:r>
          </a:p>
          <a:p>
            <a:pPr lvl="1">
              <a:lnSpc>
                <a:spcPct val="160000"/>
              </a:lnSpc>
            </a:pP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To predict which NFL players will be inducted into the Hall of Fame in the near future.</a:t>
            </a:r>
            <a:endParaRPr lang="en-US" sz="2800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51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Challenge: Imbalanced Data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 smtClean="0">
                <a:effectLst/>
                <a:latin typeface="Georgia" charset="0"/>
                <a:ea typeface="Georgia" charset="0"/>
                <a:cs typeface="Georgia" charset="0"/>
              </a:rPr>
              <a:t>What is imbalanced data?</a:t>
            </a:r>
          </a:p>
          <a:p>
            <a:pPr lvl="1">
              <a:lnSpc>
                <a:spcPct val="150000"/>
              </a:lnSpc>
            </a:pPr>
            <a:r>
              <a:rPr lang="en-US" sz="2800" dirty="0" smtClean="0">
                <a:effectLst/>
              </a:rPr>
              <a:t>An issue with </a:t>
            </a:r>
            <a:r>
              <a:rPr lang="en-US" sz="2800" dirty="0">
                <a:effectLst/>
              </a:rPr>
              <a:t>classification problems where the classes are not represented equally.</a:t>
            </a:r>
            <a:endParaRPr lang="en-US" sz="28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4891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Challenge: Imbalanced Data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3600" dirty="0" smtClean="0">
                <a:effectLst/>
                <a:latin typeface="Georgia" charset="0"/>
                <a:ea typeface="Georgia" charset="0"/>
                <a:cs typeface="Georgia" charset="0"/>
              </a:rPr>
              <a:t>Most NFL players are </a:t>
            </a:r>
            <a:r>
              <a:rPr lang="en-US" sz="3600" u="sng" dirty="0" smtClean="0">
                <a:effectLst/>
                <a:latin typeface="Georgia" charset="0"/>
                <a:ea typeface="Georgia" charset="0"/>
                <a:cs typeface="Georgia" charset="0"/>
              </a:rPr>
              <a:t>not</a:t>
            </a:r>
            <a:r>
              <a:rPr lang="en-US" sz="3600" dirty="0" smtClean="0">
                <a:effectLst/>
                <a:latin typeface="Georgia" charset="0"/>
                <a:ea typeface="Georgia" charset="0"/>
                <a:cs typeface="Georgia" charset="0"/>
              </a:rPr>
              <a:t> Hall of Famers</a:t>
            </a:r>
          </a:p>
          <a:p>
            <a:pPr lvl="1">
              <a:lnSpc>
                <a:spcPct val="150000"/>
              </a:lnSpc>
            </a:pPr>
            <a:r>
              <a:rPr lang="en-US" sz="2800" dirty="0">
                <a:effectLst/>
              </a:rPr>
              <a:t>Of the 2,153 </a:t>
            </a:r>
            <a:r>
              <a:rPr lang="en-US" sz="2800" dirty="0" smtClean="0">
                <a:effectLst/>
              </a:rPr>
              <a:t>players in the training set, </a:t>
            </a:r>
            <a:r>
              <a:rPr lang="en-US" sz="2800" dirty="0">
                <a:effectLst/>
              </a:rPr>
              <a:t>only </a:t>
            </a:r>
            <a:r>
              <a:rPr lang="en-US" sz="2800" dirty="0" smtClean="0">
                <a:effectLst/>
              </a:rPr>
              <a:t>47 </a:t>
            </a:r>
            <a:r>
              <a:rPr lang="en-US" sz="2800" dirty="0">
                <a:effectLst/>
              </a:rPr>
              <a:t>are in the Hall of Fame (2.18</a:t>
            </a:r>
            <a:r>
              <a:rPr lang="en-US" sz="2800" dirty="0" smtClean="0">
                <a:effectLst/>
              </a:rPr>
              <a:t>%).</a:t>
            </a:r>
            <a:endParaRPr lang="en-US" sz="2800" dirty="0"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958" y="4634013"/>
            <a:ext cx="1049119" cy="14404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09618" y="6057400"/>
            <a:ext cx="2192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FF00"/>
                </a:solidFill>
                <a:latin typeface="Georgia" charset="0"/>
                <a:ea typeface="Georgia" charset="0"/>
                <a:cs typeface="Georgia" charset="0"/>
              </a:rPr>
              <a:t>HOF</a:t>
            </a:r>
            <a:endParaRPr lang="en-US" sz="2400" b="1" dirty="0">
              <a:solidFill>
                <a:srgbClr val="FFFF00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04716" y="6088577"/>
            <a:ext cx="2192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4"/>
                </a:solidFill>
                <a:latin typeface="Georgia" charset="0"/>
                <a:ea typeface="Georgia" charset="0"/>
                <a:cs typeface="Georgia" charset="0"/>
              </a:rPr>
              <a:t>NOT HOF</a:t>
            </a:r>
            <a:endParaRPr lang="en-US" sz="2400" b="1" dirty="0">
              <a:solidFill>
                <a:schemeClr val="accent4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862" y="4605534"/>
            <a:ext cx="555007" cy="92181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262" y="4757934"/>
            <a:ext cx="555007" cy="92181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662" y="4910334"/>
            <a:ext cx="555007" cy="92181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062" y="5062734"/>
            <a:ext cx="555007" cy="92181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366" y="4538652"/>
            <a:ext cx="555007" cy="92181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669" y="4793406"/>
            <a:ext cx="555007" cy="92181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069" y="4945806"/>
            <a:ext cx="555007" cy="92181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5469" y="5098206"/>
            <a:ext cx="555007" cy="921811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972" y="4503672"/>
            <a:ext cx="555007" cy="92181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372" y="4656072"/>
            <a:ext cx="555007" cy="92181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772" y="4808472"/>
            <a:ext cx="555007" cy="92181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172" y="4960872"/>
            <a:ext cx="555007" cy="921811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572" y="5113272"/>
            <a:ext cx="555007" cy="921811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3926" y="4524145"/>
            <a:ext cx="555007" cy="92181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6326" y="4676545"/>
            <a:ext cx="555007" cy="92181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8726" y="4828945"/>
            <a:ext cx="555007" cy="92181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1126" y="4981345"/>
            <a:ext cx="555007" cy="92181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3526" y="5133745"/>
            <a:ext cx="555007" cy="92181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1385" y="4472083"/>
            <a:ext cx="555007" cy="92181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785" y="4624483"/>
            <a:ext cx="555007" cy="921811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6185" y="4776883"/>
            <a:ext cx="555007" cy="921811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8585" y="4929283"/>
            <a:ext cx="555007" cy="921811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0985" y="5081683"/>
            <a:ext cx="555007" cy="921811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7869" y="5250606"/>
            <a:ext cx="555007" cy="921811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0462" y="5215134"/>
            <a:ext cx="555007" cy="921811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972" y="5265672"/>
            <a:ext cx="555007" cy="92181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5926" y="5286145"/>
            <a:ext cx="555007" cy="921811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3385" y="5234083"/>
            <a:ext cx="555007" cy="92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25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Why is this a problem?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3790796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3600" dirty="0" smtClean="0">
                <a:effectLst/>
                <a:latin typeface="Georgia" charset="0"/>
                <a:ea typeface="Georgia" charset="0"/>
                <a:cs typeface="Georgia" charset="0"/>
              </a:rPr>
              <a:t>The model will tend to predict the majority class</a:t>
            </a:r>
          </a:p>
          <a:p>
            <a:pPr>
              <a:lnSpc>
                <a:spcPct val="150000"/>
              </a:lnSpc>
            </a:pPr>
            <a:endParaRPr lang="en-US" sz="3600" dirty="0" smtClean="0">
              <a:effectLst/>
              <a:latin typeface="Georgia" charset="0"/>
              <a:ea typeface="Georgia" charset="0"/>
              <a:cs typeface="Georgia" charset="0"/>
            </a:endParaRPr>
          </a:p>
          <a:p>
            <a:pPr>
              <a:lnSpc>
                <a:spcPct val="150000"/>
              </a:lnSpc>
            </a:pPr>
            <a:r>
              <a:rPr lang="en-US" sz="3600" dirty="0" smtClean="0">
                <a:effectLst/>
                <a:latin typeface="Georgia" charset="0"/>
                <a:ea typeface="Georgia" charset="0"/>
                <a:cs typeface="Georgia" charset="0"/>
              </a:rPr>
              <a:t>A model that predicts NOT HOF for every player will have accuracy of 97.82%.</a:t>
            </a:r>
          </a:p>
          <a:p>
            <a:pPr>
              <a:lnSpc>
                <a:spcPct val="150000"/>
              </a:lnSpc>
            </a:pPr>
            <a:endParaRPr lang="en-US" sz="3600" dirty="0">
              <a:effectLst/>
              <a:latin typeface="Georgia" charset="0"/>
              <a:ea typeface="Georgia" charset="0"/>
              <a:cs typeface="Georgia" charset="0"/>
            </a:endParaRPr>
          </a:p>
          <a:p>
            <a:pPr>
              <a:lnSpc>
                <a:spcPct val="150000"/>
              </a:lnSpc>
            </a:pPr>
            <a:r>
              <a:rPr lang="en-US" sz="3600" dirty="0" smtClean="0">
                <a:effectLst/>
                <a:latin typeface="Georgia" charset="0"/>
                <a:ea typeface="Georgia" charset="0"/>
                <a:cs typeface="Georgia" charset="0"/>
              </a:rPr>
              <a:t>Even though it has strong </a:t>
            </a:r>
            <a:r>
              <a:rPr lang="en-US" sz="3600" dirty="0">
                <a:effectLst/>
                <a:latin typeface="Georgia" charset="0"/>
                <a:ea typeface="Georgia" charset="0"/>
                <a:cs typeface="Georgia" charset="0"/>
              </a:rPr>
              <a:t>accuracy ratings, </a:t>
            </a:r>
            <a:r>
              <a:rPr lang="en-US" sz="3600" dirty="0" smtClean="0">
                <a:effectLst/>
                <a:latin typeface="Georgia" charset="0"/>
                <a:ea typeface="Georgia" charset="0"/>
                <a:cs typeface="Georgia" charset="0"/>
              </a:rPr>
              <a:t>the model is </a:t>
            </a:r>
            <a:r>
              <a:rPr lang="en-US" sz="3600" dirty="0">
                <a:effectLst/>
                <a:latin typeface="Georgia" charset="0"/>
                <a:ea typeface="Georgia" charset="0"/>
                <a:cs typeface="Georgia" charset="0"/>
              </a:rPr>
              <a:t>actually worthless!</a:t>
            </a:r>
          </a:p>
          <a:p>
            <a:pPr>
              <a:lnSpc>
                <a:spcPct val="150000"/>
              </a:lnSpc>
            </a:pPr>
            <a:endParaRPr lang="en-US" sz="3600" dirty="0" smtClean="0">
              <a:effectLst/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582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Possible Solutions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900" dirty="0">
                <a:effectLst/>
                <a:latin typeface="Georgia" charset="0"/>
                <a:ea typeface="Georgia" charset="0"/>
                <a:cs typeface="Georgia" charset="0"/>
              </a:rPr>
              <a:t>Random </a:t>
            </a:r>
            <a:r>
              <a:rPr lang="en-US" sz="2900" dirty="0" smtClean="0">
                <a:effectLst/>
                <a:latin typeface="Georgia" charset="0"/>
                <a:ea typeface="Georgia" charset="0"/>
                <a:cs typeface="Georgia" charset="0"/>
              </a:rPr>
              <a:t>Over-Sampling</a:t>
            </a:r>
          </a:p>
          <a:p>
            <a:pPr>
              <a:lnSpc>
                <a:spcPct val="150000"/>
              </a:lnSpc>
            </a:pPr>
            <a:r>
              <a:rPr lang="en-US" sz="2900" dirty="0" smtClean="0">
                <a:effectLst/>
                <a:latin typeface="Georgia" charset="0"/>
                <a:ea typeface="Georgia" charset="0"/>
                <a:cs typeface="Georgia" charset="0"/>
              </a:rPr>
              <a:t>Random Under-Sampling</a:t>
            </a:r>
          </a:p>
          <a:p>
            <a:pPr>
              <a:lnSpc>
                <a:spcPct val="150000"/>
              </a:lnSpc>
            </a:pPr>
            <a:r>
              <a:rPr lang="en-US" sz="2900" dirty="0">
                <a:effectLst/>
                <a:latin typeface="Georgia" charset="0"/>
                <a:ea typeface="Georgia" charset="0"/>
                <a:cs typeface="Georgia" charset="0"/>
              </a:rPr>
              <a:t>SMOTE (Synthetic Minority </a:t>
            </a:r>
            <a:r>
              <a:rPr lang="en-US" sz="2900" dirty="0" smtClean="0">
                <a:effectLst/>
                <a:latin typeface="Georgia" charset="0"/>
                <a:ea typeface="Georgia" charset="0"/>
                <a:cs typeface="Georgia" charset="0"/>
              </a:rPr>
              <a:t>Over-Sampling Technique)</a:t>
            </a:r>
          </a:p>
          <a:p>
            <a:pPr>
              <a:lnSpc>
                <a:spcPct val="150000"/>
              </a:lnSpc>
            </a:pPr>
            <a:endParaRPr lang="en-US" sz="2900" dirty="0">
              <a:effectLst/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772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Which Technique Was Best?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900" dirty="0">
                <a:effectLst/>
                <a:latin typeface="Georgia" charset="0"/>
                <a:ea typeface="Georgia" charset="0"/>
                <a:cs typeface="Georgia" charset="0"/>
              </a:rPr>
              <a:t>Random </a:t>
            </a:r>
            <a:r>
              <a:rPr lang="en-US" sz="2900" dirty="0" smtClean="0">
                <a:effectLst/>
                <a:latin typeface="Georgia" charset="0"/>
                <a:ea typeface="Georgia" charset="0"/>
                <a:cs typeface="Georgia" charset="0"/>
              </a:rPr>
              <a:t>Over-Sampling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effectLst/>
                <a:latin typeface="Georgia" charset="0"/>
                <a:ea typeface="Georgia" charset="0"/>
                <a:cs typeface="Georgia" charset="0"/>
              </a:rPr>
              <a:t>How it works: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effectLst/>
                <a:latin typeface="Georgia" charset="0"/>
                <a:ea typeface="Georgia" charset="0"/>
                <a:cs typeface="Georgia" charset="0"/>
              </a:rPr>
              <a:t>Over-Sampling randomly replicates minority class instances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effectLst/>
              </a:rPr>
              <a:t>This makes our </a:t>
            </a:r>
            <a:r>
              <a:rPr lang="en-US" dirty="0" smtClean="0">
                <a:effectLst/>
                <a:latin typeface="Georgia" charset="0"/>
                <a:ea typeface="Georgia" charset="0"/>
                <a:cs typeface="Georgia" charset="0"/>
              </a:rPr>
              <a:t>sample more evenly distributed between minority and majority class.</a:t>
            </a:r>
            <a:endParaRPr lang="en-US" dirty="0">
              <a:effectLst/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92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Who Will Be Inducted </a:t>
            </a:r>
            <a:r>
              <a:rPr lang="en-US" sz="4800" dirty="0"/>
              <a:t>I</a:t>
            </a:r>
            <a:r>
              <a:rPr lang="en-US" sz="4800" dirty="0" smtClean="0"/>
              <a:t>nto HOF?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7213" r="27926" b="49358"/>
          <a:stretch/>
        </p:blipFill>
        <p:spPr>
          <a:xfrm>
            <a:off x="1306023" y="2104996"/>
            <a:ext cx="3242531" cy="44482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6781" t="49791" r="27120" b="3543"/>
          <a:stretch/>
        </p:blipFill>
        <p:spPr>
          <a:xfrm>
            <a:off x="5487251" y="2104996"/>
            <a:ext cx="3162138" cy="447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9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Relevant Links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0" y="2336873"/>
            <a:ext cx="10363731" cy="359931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 smtClean="0">
                <a:effectLst/>
                <a:latin typeface="Georgia" charset="0"/>
                <a:ea typeface="Georgia" charset="0"/>
                <a:cs typeface="Georgia" charset="0"/>
              </a:rPr>
              <a:t>Sci</a:t>
            </a:r>
            <a:r>
              <a:rPr lang="en-US" dirty="0" smtClean="0">
                <a:effectLst/>
                <a:latin typeface="Georgia" charset="0"/>
                <a:ea typeface="Georgia" charset="0"/>
                <a:cs typeface="Georgia" charset="0"/>
              </a:rPr>
              <a:t>-kit Learn </a:t>
            </a:r>
            <a:r>
              <a:rPr lang="en-US" dirty="0" err="1" smtClean="0">
                <a:effectLst/>
                <a:latin typeface="Georgia" charset="0"/>
                <a:ea typeface="Georgia" charset="0"/>
                <a:cs typeface="Georgia" charset="0"/>
              </a:rPr>
              <a:t>imblearn</a:t>
            </a:r>
            <a:r>
              <a:rPr lang="en-US" dirty="0" smtClean="0">
                <a:effectLst/>
                <a:latin typeface="Georgia" charset="0"/>
                <a:ea typeface="Georgia" charset="0"/>
                <a:cs typeface="Georgia" charset="0"/>
              </a:rPr>
              <a:t> sub-module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effectLst/>
                <a:latin typeface="Georgia" charset="0"/>
                <a:ea typeface="Georgia" charset="0"/>
                <a:cs typeface="Georgia" charset="0"/>
                <a:hlinkClick r:id="rId2"/>
              </a:rPr>
              <a:t>http</a:t>
            </a:r>
            <a:r>
              <a:rPr lang="en-US" dirty="0">
                <a:effectLst/>
                <a:latin typeface="Georgia" charset="0"/>
                <a:ea typeface="Georgia" charset="0"/>
                <a:cs typeface="Georgia" charset="0"/>
                <a:hlinkClick r:id="rId2"/>
              </a:rPr>
              <a:t>://</a:t>
            </a:r>
            <a:r>
              <a:rPr lang="en-US" dirty="0" smtClean="0">
                <a:effectLst/>
                <a:latin typeface="Georgia" charset="0"/>
                <a:ea typeface="Georgia" charset="0"/>
                <a:cs typeface="Georgia" charset="0"/>
                <a:hlinkClick r:id="rId2"/>
              </a:rPr>
              <a:t>contrib.scikit-learn.org/imbalanced-learn/stable/index.html</a:t>
            </a:r>
            <a:endParaRPr lang="en-US" dirty="0" smtClean="0">
              <a:effectLst/>
              <a:latin typeface="Georgia" charset="0"/>
              <a:ea typeface="Georgia" charset="0"/>
              <a:cs typeface="Georgia" charset="0"/>
            </a:endParaRPr>
          </a:p>
          <a:p>
            <a:pPr>
              <a:lnSpc>
                <a:spcPct val="150000"/>
              </a:lnSpc>
            </a:pPr>
            <a:endParaRPr lang="en-US" dirty="0">
              <a:effectLst/>
              <a:latin typeface="Georgia" charset="0"/>
              <a:ea typeface="Georgia" charset="0"/>
              <a:cs typeface="Georgia" charset="0"/>
            </a:endParaRPr>
          </a:p>
          <a:p>
            <a:pPr>
              <a:lnSpc>
                <a:spcPct val="150000"/>
              </a:lnSpc>
            </a:pPr>
            <a:r>
              <a:rPr lang="en-US" i="1" dirty="0" smtClean="0">
                <a:effectLst/>
                <a:latin typeface="Georgia" charset="0"/>
                <a:ea typeface="Georgia" charset="0"/>
                <a:cs typeface="Georgia" charset="0"/>
              </a:rPr>
              <a:t>Predicting NFL </a:t>
            </a:r>
            <a:r>
              <a:rPr lang="en-US" i="1" dirty="0">
                <a:effectLst/>
                <a:latin typeface="Georgia" charset="0"/>
                <a:ea typeface="Georgia" charset="0"/>
                <a:cs typeface="Georgia" charset="0"/>
              </a:rPr>
              <a:t>Hall of </a:t>
            </a:r>
            <a:r>
              <a:rPr lang="en-US" i="1" dirty="0" smtClean="0">
                <a:effectLst/>
                <a:latin typeface="Georgia" charset="0"/>
                <a:ea typeface="Georgia" charset="0"/>
                <a:cs typeface="Georgia" charset="0"/>
              </a:rPr>
              <a:t>Famers </a:t>
            </a:r>
            <a:r>
              <a:rPr lang="en-US" dirty="0" smtClean="0">
                <a:effectLst/>
                <a:latin typeface="Georgia" charset="0"/>
                <a:ea typeface="Georgia" charset="0"/>
                <a:cs typeface="Georgia" charset="0"/>
              </a:rPr>
              <a:t>full report, slideshow, and code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effectLst/>
                <a:hlinkClick r:id="rId3" invalidUrl="https://github.com/saminfeld/Springboard/tree/master/Capstone Project 2"/>
              </a:rPr>
              <a:t>https://github.com/saminfeld/Springboard/tree/master/Capstone Project 2</a:t>
            </a:r>
            <a:endParaRPr lang="en-US" dirty="0" smtClean="0">
              <a:effectLst/>
            </a:endParaRPr>
          </a:p>
          <a:p>
            <a:pPr lvl="1">
              <a:lnSpc>
                <a:spcPct val="150000"/>
              </a:lnSpc>
            </a:pPr>
            <a:endParaRPr lang="en-US" dirty="0">
              <a:effectLst/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236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336</TotalTime>
  <Words>210</Words>
  <Application>Microsoft Macintosh PowerPoint</Application>
  <PresentationFormat>Widescreen</PresentationFormat>
  <Paragraphs>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Georgia</vt:lpstr>
      <vt:lpstr>Trebuchet MS</vt:lpstr>
      <vt:lpstr>Arial</vt:lpstr>
      <vt:lpstr>Berlin</vt:lpstr>
      <vt:lpstr>Predicting Future NFL Hall of Famers</vt:lpstr>
      <vt:lpstr>Introduction</vt:lpstr>
      <vt:lpstr>Challenge: Imbalanced Data</vt:lpstr>
      <vt:lpstr>Challenge: Imbalanced Data</vt:lpstr>
      <vt:lpstr>Why is this a problem?</vt:lpstr>
      <vt:lpstr>Possible Solutions</vt:lpstr>
      <vt:lpstr>Which Technique Was Best?</vt:lpstr>
      <vt:lpstr>Who Will Be Inducted Into HOF?</vt:lpstr>
      <vt:lpstr>Relevant Links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Future NFL Hall of Famers</dc:title>
  <dc:creator>Sam B</dc:creator>
  <cp:lastModifiedBy>Sam B</cp:lastModifiedBy>
  <cp:revision>61</cp:revision>
  <dcterms:created xsi:type="dcterms:W3CDTF">2017-11-21T00:06:36Z</dcterms:created>
  <dcterms:modified xsi:type="dcterms:W3CDTF">2018-01-10T21:59:55Z</dcterms:modified>
</cp:coreProperties>
</file>

<file path=docProps/thumbnail.jpeg>
</file>